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x-em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9" r:id="rId6"/>
    <p:sldId id="267" r:id="rId7"/>
    <p:sldId id="270" r:id="rId8"/>
    <p:sldId id="268" r:id="rId9"/>
    <p:sldId id="271" r:id="rId10"/>
    <p:sldId id="273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300" y="5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44865-9A0C-4815-AFD0-F7AD802B9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62D8D-0F97-40CC-9F1C-607B4E2EB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2BCCE-6386-49AC-AB60-D7067068B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9D11-FCA5-4BDE-8340-134A05F744A0}" type="datetimeFigureOut">
              <a:rPr lang="en-GB" smtClean="0"/>
              <a:t>17/06/2020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4DAAD-C7DB-49AD-A95A-85F4E566B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4BAE4-7D36-496F-BDE9-42C4F487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C3F9-0DBF-4FB6-811C-8943012158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30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9BCA-E96D-4B36-A180-65A02CAE3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24E02E-A94F-4E65-A177-9DB294498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222B9-5112-4614-B903-4369FA22D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9D11-FCA5-4BDE-8340-134A05F744A0}" type="datetimeFigureOut">
              <a:rPr lang="en-GB" smtClean="0"/>
              <a:t>17/06/2020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6E977-B609-4617-BCFF-D862B1066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7C14C-0D84-4C2A-834A-3EFC2FFA8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C3F9-0DBF-4FB6-811C-8943012158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405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340BA8-E6DF-49D8-A6FF-D7375BA902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89858-6473-48C9-A616-EC098CD20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82430-5B61-42B2-92DB-4D13FADF9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9D11-FCA5-4BDE-8340-134A05F744A0}" type="datetimeFigureOut">
              <a:rPr lang="en-GB" smtClean="0"/>
              <a:t>17/06/2020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7792F-50A4-4E2C-8CD6-AA1A33F34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FA955-CC0F-4568-80A0-A40FFA31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C3F9-0DBF-4FB6-811C-8943012158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768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869DA-A968-410B-9A60-C91254A33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2A51B-5198-46B2-A278-AEBD479BB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D28CC-CA10-4E52-8A8D-20B3AAF83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9D11-FCA5-4BDE-8340-134A05F744A0}" type="datetimeFigureOut">
              <a:rPr lang="en-GB" smtClean="0"/>
              <a:t>17/06/2020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0AB76-3E6D-4309-AB8A-390A49B5D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CD7D6-F9C1-4A7E-949A-4F9B6B7E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C3F9-0DBF-4FB6-811C-8943012158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737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CB028-C45D-4350-9559-9587A1277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B7CDE-FF04-4DAE-885E-438EB09BD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C24AF-D33E-4032-8534-E7F0319B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9D11-FCA5-4BDE-8340-134A05F744A0}" type="datetimeFigureOut">
              <a:rPr lang="en-GB" smtClean="0"/>
              <a:t>17/06/2020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372F5-76DB-4044-A6E5-95467F8F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23858-B2E7-4E7A-BB4A-E73A647F8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C3F9-0DBF-4FB6-811C-8943012158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475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7816-16BC-4550-A897-4D8DDFEB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E5523-FAFC-4BC4-B6FB-67574B46FE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146BC-DB19-40CF-A2AF-8E2863EB6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1BF28-EB15-453F-8B76-F509DBB0D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9D11-FCA5-4BDE-8340-134A05F744A0}" type="datetimeFigureOut">
              <a:rPr lang="en-GB" smtClean="0"/>
              <a:t>17/06/2020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5471A-0089-4592-BB9E-20C858F14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B500F-C855-4749-8818-7A8A951E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C3F9-0DBF-4FB6-811C-8943012158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499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5B51-8C03-4BC0-9329-00DABF1FE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7C43A-9858-4D07-BA41-0EDC036E0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79446-6625-48F0-B666-FC2A762E5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66456-324C-45F2-AF17-66EA2D317F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F0B6C-7CAC-4E70-A783-72A8224CE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2F2E68-4F69-4C26-894B-82EC46D4F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9D11-FCA5-4BDE-8340-134A05F744A0}" type="datetimeFigureOut">
              <a:rPr lang="en-GB" smtClean="0"/>
              <a:t>17/06/2020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4EA64F-7784-4A60-AC9C-C7F406C5E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365DDF-FE8E-428B-9F11-4B3091847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C3F9-0DBF-4FB6-811C-8943012158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056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1A9D-D20C-4C4C-9697-CD2F24A4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A0977E-51B5-4B79-B095-22D180E5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9D11-FCA5-4BDE-8340-134A05F744A0}" type="datetimeFigureOut">
              <a:rPr lang="en-GB" smtClean="0"/>
              <a:t>17/06/2020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5F415-75EC-466C-8A4D-9DDE5E46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1535A8-EB13-439F-99BD-C7A4C028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C3F9-0DBF-4FB6-811C-8943012158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641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7BBC0B-4F9A-48A9-9395-ECC74394B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9D11-FCA5-4BDE-8340-134A05F744A0}" type="datetimeFigureOut">
              <a:rPr lang="en-GB" smtClean="0"/>
              <a:t>17/06/2020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75B1D-FC65-4981-92CE-AAB28046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31553-E646-4ABA-BCC1-F1F0DFB42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C3F9-0DBF-4FB6-811C-8943012158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0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F91E-E6D2-4ABB-9465-6625483F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BD4A6-3254-4455-8461-F7DE719F1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6FD3B-7359-44CE-BBB6-3C824371F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F3BFE-2AC5-42C9-987A-40C7C594E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9D11-FCA5-4BDE-8340-134A05F744A0}" type="datetimeFigureOut">
              <a:rPr lang="en-GB" smtClean="0"/>
              <a:t>17/06/2020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90D01-131B-4AA3-831D-E9B909520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F1A13-0615-4739-ADE4-1E9829CC9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C3F9-0DBF-4FB6-811C-8943012158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79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54546-1348-4D8A-9615-3CEA655D7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6081DD-EA5F-40F9-8455-FDCDF6E27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C0715-1914-4CDB-A104-5F74FF421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C7791-8181-40D0-BC8E-988D3D0B3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9D11-FCA5-4BDE-8340-134A05F744A0}" type="datetimeFigureOut">
              <a:rPr lang="en-GB" smtClean="0"/>
              <a:t>17/06/2020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0B5ED-953F-4C24-8216-4C8C68CF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2F93F-1CFE-4A8E-94C3-4A9269532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C3F9-0DBF-4FB6-811C-8943012158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00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75F654-6854-4859-AB84-D796FD419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90750-0595-4675-A14B-B62ADD88B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8CB6F-77BD-47A6-8D0F-414E38CF1E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29D11-FCA5-4BDE-8340-134A05F744A0}" type="datetimeFigureOut">
              <a:rPr lang="en-GB" smtClean="0"/>
              <a:t>17/06/2020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4C13A-FDF8-4715-9AE6-78477F7752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8A909-7D80-4B87-B319-3F76FCBFA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CC3F9-0DBF-4FB6-811C-8943012158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792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95EECE-EC33-45F2-AE29-9DD5FD9F7DFE}"/>
              </a:ext>
            </a:extLst>
          </p:cNvPr>
          <p:cNvSpPr txBox="1"/>
          <p:nvPr/>
        </p:nvSpPr>
        <p:spPr>
          <a:xfrm>
            <a:off x="3347305" y="467139"/>
            <a:ext cx="5049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Automated analysis pipeline overview</a:t>
            </a:r>
          </a:p>
        </p:txBody>
      </p:sp>
      <p:sp>
        <p:nvSpPr>
          <p:cNvPr id="2129" name="TextBox 2128">
            <a:extLst>
              <a:ext uri="{FF2B5EF4-FFF2-40B4-BE49-F238E27FC236}">
                <a16:creationId xmlns:a16="http://schemas.microsoft.com/office/drawing/2014/main" id="{7C7CD8C0-C1F3-4BB9-BC1F-187C55B420B7}"/>
              </a:ext>
            </a:extLst>
          </p:cNvPr>
          <p:cNvSpPr txBox="1"/>
          <p:nvPr/>
        </p:nvSpPr>
        <p:spPr>
          <a:xfrm>
            <a:off x="8396385" y="1406386"/>
            <a:ext cx="32224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Language: Python</a:t>
            </a:r>
          </a:p>
          <a:p>
            <a:endParaRPr lang="en-GB" sz="1600" dirty="0"/>
          </a:p>
          <a:p>
            <a:r>
              <a:rPr lang="en-GB" sz="1600" dirty="0"/>
              <a:t>Files: CD3 subset from all donors</a:t>
            </a:r>
          </a:p>
          <a:p>
            <a:endParaRPr lang="en-GB" sz="1600" dirty="0"/>
          </a:p>
          <a:p>
            <a:r>
              <a:rPr lang="en-GB" sz="1600" dirty="0"/>
              <a:t>Pipeline: New and existing elements combined into a novel pipeline</a:t>
            </a:r>
          </a:p>
          <a:p>
            <a:endParaRPr lang="en-GB" sz="1600" dirty="0"/>
          </a:p>
          <a:p>
            <a:r>
              <a:rPr lang="en-GB" sz="1600" dirty="0"/>
              <a:t>All results are based on 30k per sample due to limitations of computing resources. </a:t>
            </a:r>
          </a:p>
          <a:p>
            <a:endParaRPr lang="en-GB" sz="1600" dirty="0"/>
          </a:p>
          <a:p>
            <a:r>
              <a:rPr lang="en-GB" sz="1600" dirty="0"/>
              <a:t>Final analysis will be performed on a full dataset using cloud computing (~£200).</a:t>
            </a:r>
          </a:p>
        </p:txBody>
      </p:sp>
      <p:pic>
        <p:nvPicPr>
          <p:cNvPr id="2130" name="Picture 2129">
            <a:extLst>
              <a:ext uri="{FF2B5EF4-FFF2-40B4-BE49-F238E27FC236}">
                <a16:creationId xmlns:a16="http://schemas.microsoft.com/office/drawing/2014/main" id="{540A1D46-DBF9-459A-B1CC-8C94E26C347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t="7137" r="8498" b="7137"/>
          <a:stretch>
            <a:fillRect/>
          </a:stretch>
        </p:blipFill>
        <p:spPr>
          <a:xfrm>
            <a:off x="125481" y="928804"/>
            <a:ext cx="8508032" cy="567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30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64FA29-0681-4460-9E7C-1313D7A5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992" y="281764"/>
            <a:ext cx="7792957" cy="63529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20D835-E2D2-41B4-996D-040EF083D68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t="7137" r="8498" b="7137"/>
          <a:stretch>
            <a:fillRect/>
          </a:stretch>
        </p:blipFill>
        <p:spPr>
          <a:xfrm>
            <a:off x="60555" y="112737"/>
            <a:ext cx="3480469" cy="232031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38F65B-E2A9-4280-BF62-9CF95F4D54A7}"/>
              </a:ext>
            </a:extLst>
          </p:cNvPr>
          <p:cNvSpPr/>
          <p:nvPr/>
        </p:nvSpPr>
        <p:spPr>
          <a:xfrm>
            <a:off x="2333710" y="1884219"/>
            <a:ext cx="1017341" cy="199765"/>
          </a:xfrm>
          <a:prstGeom prst="roundRect">
            <a:avLst/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708187-AD3F-4948-8FE0-19A1A9B57E8B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3351051" y="1984102"/>
            <a:ext cx="605876" cy="1468821"/>
          </a:xfrm>
          <a:prstGeom prst="line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FA8683-DEFC-4625-ADAE-25ADA3A09AF9}"/>
              </a:ext>
            </a:extLst>
          </p:cNvPr>
          <p:cNvSpPr/>
          <p:nvPr/>
        </p:nvSpPr>
        <p:spPr>
          <a:xfrm>
            <a:off x="3956927" y="223282"/>
            <a:ext cx="7935589" cy="6459281"/>
          </a:xfrm>
          <a:prstGeom prst="roundRect">
            <a:avLst>
              <a:gd name="adj" fmla="val 3961"/>
            </a:avLst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B53395-5AC3-46D6-96C5-2728AF627533}"/>
              </a:ext>
            </a:extLst>
          </p:cNvPr>
          <p:cNvSpPr txBox="1"/>
          <p:nvPr/>
        </p:nvSpPr>
        <p:spPr>
          <a:xfrm>
            <a:off x="255037" y="2979576"/>
            <a:ext cx="320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Any population statistics can be exported </a:t>
            </a:r>
          </a:p>
        </p:txBody>
      </p:sp>
    </p:spTree>
    <p:extLst>
      <p:ext uri="{BB962C8B-B14F-4D97-AF65-F5344CB8AC3E}">
        <p14:creationId xmlns:p14="http://schemas.microsoft.com/office/powerpoint/2010/main" val="311785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961C29-EDA5-46EF-A982-C77ABFD7478B}"/>
              </a:ext>
            </a:extLst>
          </p:cNvPr>
          <p:cNvSpPr txBox="1"/>
          <p:nvPr/>
        </p:nvSpPr>
        <p:spPr>
          <a:xfrm>
            <a:off x="1687996" y="1724439"/>
            <a:ext cx="881600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Next steps</a:t>
            </a:r>
          </a:p>
          <a:p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Fix 390C CD4 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Implement precision recall curve and set optimal confidence threshold for cluster annotation and merging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Finalise QC comparison of population frequencies for automated vs manual analysis using FJ </a:t>
            </a:r>
            <a:r>
              <a:rPr lang="en-GB" sz="1600" dirty="0" err="1"/>
              <a:t>GateML</a:t>
            </a:r>
            <a:r>
              <a:rPr lang="en-GB" sz="1600" dirty="0"/>
              <a:t>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Run benchmarking experiments using other well-annotated datasets (from Zoya)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Look into a different batch normalisation approach for Zoya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Create data pre-processing module to replace manual doublet/live gating and data artefacts (replace </a:t>
            </a:r>
            <a:r>
              <a:rPr lang="en-GB" sz="1600" dirty="0" err="1"/>
              <a:t>FlowAI</a:t>
            </a:r>
            <a:r>
              <a:rPr lang="en-GB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1866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8D30AD0-F973-46BC-909F-611E0034CAD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t="7137" r="8498" b="7137"/>
          <a:stretch>
            <a:fillRect/>
          </a:stretch>
        </p:blipFill>
        <p:spPr>
          <a:xfrm>
            <a:off x="60555" y="112737"/>
            <a:ext cx="3480469" cy="232031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38F65B-E2A9-4280-BF62-9CF95F4D54A7}"/>
              </a:ext>
            </a:extLst>
          </p:cNvPr>
          <p:cNvSpPr/>
          <p:nvPr/>
        </p:nvSpPr>
        <p:spPr>
          <a:xfrm>
            <a:off x="1047835" y="425651"/>
            <a:ext cx="1017341" cy="225362"/>
          </a:xfrm>
          <a:prstGeom prst="roundRect">
            <a:avLst/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708187-AD3F-4948-8FE0-19A1A9B57E8B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2065176" y="538332"/>
            <a:ext cx="2273021" cy="2851379"/>
          </a:xfrm>
          <a:prstGeom prst="line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FA8683-DEFC-4625-ADAE-25ADA3A09AF9}"/>
              </a:ext>
            </a:extLst>
          </p:cNvPr>
          <p:cNvSpPr/>
          <p:nvPr/>
        </p:nvSpPr>
        <p:spPr>
          <a:xfrm>
            <a:off x="4338197" y="856487"/>
            <a:ext cx="6540181" cy="5066448"/>
          </a:xfrm>
          <a:prstGeom prst="roundRect">
            <a:avLst>
              <a:gd name="adj" fmla="val 3961"/>
            </a:avLst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B53395-5AC3-46D6-96C5-2728AF627533}"/>
              </a:ext>
            </a:extLst>
          </p:cNvPr>
          <p:cNvSpPr txBox="1"/>
          <p:nvPr/>
        </p:nvSpPr>
        <p:spPr>
          <a:xfrm>
            <a:off x="403896" y="3808923"/>
            <a:ext cx="3203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step will be created from scratch and will replace manual pre-processing (doublets, dead cells) and perform data artefact removal (instead of </a:t>
            </a:r>
            <a:r>
              <a:rPr lang="en-GB" dirty="0" err="1"/>
              <a:t>FlowAI</a:t>
            </a:r>
            <a:r>
              <a:rPr lang="en-GB" dirty="0"/>
              <a:t>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AE7CEA0-217D-4D2C-B7AE-63F6FD369A9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65692" y="1964021"/>
            <a:ext cx="2685191" cy="27021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FC18F36-94C9-47EE-A166-7D30AA644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17" y="3130770"/>
            <a:ext cx="2795017" cy="71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79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CBCB57-94AF-4727-8B73-08FE5BFD5AE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t="7137" r="8498" b="7137"/>
          <a:stretch>
            <a:fillRect/>
          </a:stretch>
        </p:blipFill>
        <p:spPr>
          <a:xfrm>
            <a:off x="60555" y="112737"/>
            <a:ext cx="3480469" cy="2320313"/>
          </a:xfrm>
          <a:prstGeom prst="rect">
            <a:avLst/>
          </a:prstGeom>
        </p:spPr>
      </p:pic>
      <p:pic>
        <p:nvPicPr>
          <p:cNvPr id="1026" name="9AF2E9FE-3AB4-4477-964D-0A65187C2A73" descr="image.png">
            <a:extLst>
              <a:ext uri="{FF2B5EF4-FFF2-40B4-BE49-F238E27FC236}">
                <a16:creationId xmlns:a16="http://schemas.microsoft.com/office/drawing/2014/main" id="{ECD29D15-4715-411D-BD02-23A6A133D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38"/>
          <a:stretch/>
        </p:blipFill>
        <p:spPr bwMode="auto">
          <a:xfrm>
            <a:off x="3832985" y="340367"/>
            <a:ext cx="8359015" cy="640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38F65B-E2A9-4280-BF62-9CF95F4D54A7}"/>
              </a:ext>
            </a:extLst>
          </p:cNvPr>
          <p:cNvSpPr/>
          <p:nvPr/>
        </p:nvSpPr>
        <p:spPr>
          <a:xfrm>
            <a:off x="1047835" y="649289"/>
            <a:ext cx="1017341" cy="370858"/>
          </a:xfrm>
          <a:prstGeom prst="roundRect">
            <a:avLst/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708187-AD3F-4948-8FE0-19A1A9B57E8B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2065176" y="834718"/>
            <a:ext cx="1641886" cy="2670478"/>
          </a:xfrm>
          <a:prstGeom prst="line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FA8683-DEFC-4625-ADAE-25ADA3A09AF9}"/>
              </a:ext>
            </a:extLst>
          </p:cNvPr>
          <p:cNvSpPr/>
          <p:nvPr/>
        </p:nvSpPr>
        <p:spPr>
          <a:xfrm>
            <a:off x="3707062" y="267478"/>
            <a:ext cx="8359015" cy="6475435"/>
          </a:xfrm>
          <a:prstGeom prst="roundRect">
            <a:avLst>
              <a:gd name="adj" fmla="val 3961"/>
            </a:avLst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B53395-5AC3-46D6-96C5-2728AF627533}"/>
              </a:ext>
            </a:extLst>
          </p:cNvPr>
          <p:cNvSpPr txBox="1"/>
          <p:nvPr/>
        </p:nvSpPr>
        <p:spPr>
          <a:xfrm>
            <a:off x="515679" y="4424951"/>
            <a:ext cx="25792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Negative/Positive populations are detected automatically for each channel and </a:t>
            </a:r>
            <a:r>
              <a:rPr lang="en-GB" sz="1600" dirty="0" err="1"/>
              <a:t>aligned+scaled</a:t>
            </a:r>
            <a:r>
              <a:rPr lang="en-GB" sz="1600" dirty="0"/>
              <a:t> individually to produced a normalised expression profile.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4D86C4-E4E6-4B4A-84CF-21FE64EE2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82" y="3133766"/>
            <a:ext cx="2618127" cy="118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96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EA40E761-2F52-4604-91F5-12B887A3A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47" y="3135781"/>
            <a:ext cx="2600566" cy="1191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AED9B1-29BD-49B0-9DDA-CED1A7AF7FF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t="7137" r="8498" b="7137"/>
          <a:stretch>
            <a:fillRect/>
          </a:stretch>
        </p:blipFill>
        <p:spPr>
          <a:xfrm>
            <a:off x="60555" y="112737"/>
            <a:ext cx="3480469" cy="232031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38F65B-E2A9-4280-BF62-9CF95F4D54A7}"/>
              </a:ext>
            </a:extLst>
          </p:cNvPr>
          <p:cNvSpPr/>
          <p:nvPr/>
        </p:nvSpPr>
        <p:spPr>
          <a:xfrm>
            <a:off x="2324185" y="439739"/>
            <a:ext cx="1017341" cy="407986"/>
          </a:xfrm>
          <a:prstGeom prst="roundRect">
            <a:avLst/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708187-AD3F-4948-8FE0-19A1A9B57E8B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3341526" y="643732"/>
            <a:ext cx="463712" cy="2935288"/>
          </a:xfrm>
          <a:prstGeom prst="line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FA8683-DEFC-4625-ADAE-25ADA3A09AF9}"/>
              </a:ext>
            </a:extLst>
          </p:cNvPr>
          <p:cNvSpPr/>
          <p:nvPr/>
        </p:nvSpPr>
        <p:spPr>
          <a:xfrm>
            <a:off x="3805238" y="547689"/>
            <a:ext cx="8131725" cy="6062662"/>
          </a:xfrm>
          <a:prstGeom prst="roundRect">
            <a:avLst>
              <a:gd name="adj" fmla="val 3961"/>
            </a:avLst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B53395-5AC3-46D6-96C5-2728AF627533}"/>
              </a:ext>
            </a:extLst>
          </p:cNvPr>
          <p:cNvSpPr txBox="1"/>
          <p:nvPr/>
        </p:nvSpPr>
        <p:spPr>
          <a:xfrm>
            <a:off x="505047" y="4553199"/>
            <a:ext cx="26528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Visualisation of normalised marker expression per cluster across all tissues following Leiden clustering.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C9321F4-47DC-45A6-AC83-55BC215430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6"/>
          <a:stretch/>
        </p:blipFill>
        <p:spPr>
          <a:xfrm>
            <a:off x="3957811" y="685795"/>
            <a:ext cx="7827104" cy="581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76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AAED9B1-29BD-49B0-9DDA-CED1A7AF7FF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t="7137" r="8498" b="7137"/>
          <a:stretch>
            <a:fillRect/>
          </a:stretch>
        </p:blipFill>
        <p:spPr>
          <a:xfrm>
            <a:off x="60555" y="112737"/>
            <a:ext cx="3480469" cy="232031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38F65B-E2A9-4280-BF62-9CF95F4D54A7}"/>
              </a:ext>
            </a:extLst>
          </p:cNvPr>
          <p:cNvSpPr/>
          <p:nvPr/>
        </p:nvSpPr>
        <p:spPr>
          <a:xfrm>
            <a:off x="2324185" y="439739"/>
            <a:ext cx="1017341" cy="407986"/>
          </a:xfrm>
          <a:prstGeom prst="roundRect">
            <a:avLst/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708187-AD3F-4948-8FE0-19A1A9B57E8B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3341526" y="643732"/>
            <a:ext cx="335124" cy="2768600"/>
          </a:xfrm>
          <a:prstGeom prst="line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FA8683-DEFC-4625-ADAE-25ADA3A09AF9}"/>
              </a:ext>
            </a:extLst>
          </p:cNvPr>
          <p:cNvSpPr/>
          <p:nvPr/>
        </p:nvSpPr>
        <p:spPr>
          <a:xfrm>
            <a:off x="3676650" y="561975"/>
            <a:ext cx="8389427" cy="5700713"/>
          </a:xfrm>
          <a:prstGeom prst="roundRect">
            <a:avLst>
              <a:gd name="adj" fmla="val 3961"/>
            </a:avLst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23A406-1D8B-437A-A0EA-DDE845C0F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816" y="643732"/>
            <a:ext cx="8219505" cy="55149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44EB52-AEEE-4E08-AED9-29D69646190B}"/>
              </a:ext>
            </a:extLst>
          </p:cNvPr>
          <p:cNvSpPr txBox="1"/>
          <p:nvPr/>
        </p:nvSpPr>
        <p:spPr>
          <a:xfrm>
            <a:off x="505047" y="4308651"/>
            <a:ext cx="2953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Visualisation of normalised marker expression per cluster across all tissues following Leiden clustering.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C950E-30DC-487C-A34B-0E3DEB1F0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47" y="3135781"/>
            <a:ext cx="2600566" cy="119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38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B19DE3-AF89-432D-AF5C-23DD0E40671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t="7137" r="8498" b="7137"/>
          <a:stretch>
            <a:fillRect/>
          </a:stretch>
        </p:blipFill>
        <p:spPr>
          <a:xfrm>
            <a:off x="60555" y="112737"/>
            <a:ext cx="3480469" cy="232031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38F65B-E2A9-4280-BF62-9CF95F4D54A7}"/>
              </a:ext>
            </a:extLst>
          </p:cNvPr>
          <p:cNvSpPr/>
          <p:nvPr/>
        </p:nvSpPr>
        <p:spPr>
          <a:xfrm>
            <a:off x="1033548" y="1677990"/>
            <a:ext cx="1017341" cy="222248"/>
          </a:xfrm>
          <a:prstGeom prst="roundRect">
            <a:avLst/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708187-AD3F-4948-8FE0-19A1A9B57E8B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2050889" y="1789114"/>
            <a:ext cx="1694523" cy="1489238"/>
          </a:xfrm>
          <a:prstGeom prst="line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FA8683-DEFC-4625-ADAE-25ADA3A09AF9}"/>
              </a:ext>
            </a:extLst>
          </p:cNvPr>
          <p:cNvSpPr/>
          <p:nvPr/>
        </p:nvSpPr>
        <p:spPr>
          <a:xfrm>
            <a:off x="3745412" y="1318583"/>
            <a:ext cx="8375401" cy="3919538"/>
          </a:xfrm>
          <a:prstGeom prst="roundRect">
            <a:avLst>
              <a:gd name="adj" fmla="val 3961"/>
            </a:avLst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0FD764-A150-4422-A1CF-B97E0EC7F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325" y="1424949"/>
            <a:ext cx="8200069" cy="37131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7C328B3-5D38-420C-83A3-626B46FE7444}"/>
              </a:ext>
            </a:extLst>
          </p:cNvPr>
          <p:cNvSpPr txBox="1"/>
          <p:nvPr/>
        </p:nvSpPr>
        <p:spPr>
          <a:xfrm>
            <a:off x="6538879" y="843898"/>
            <a:ext cx="2302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Population definitions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3CC464-94CD-401B-9392-A18D1BA0747B}"/>
              </a:ext>
            </a:extLst>
          </p:cNvPr>
          <p:cNvSpPr txBox="1"/>
          <p:nvPr/>
        </p:nvSpPr>
        <p:spPr>
          <a:xfrm>
            <a:off x="407437" y="3128850"/>
            <a:ext cx="32035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Mapping cluster IDs to annotations</a:t>
            </a:r>
          </a:p>
          <a:p>
            <a:endParaRPr lang="en-GB" sz="1600" dirty="0"/>
          </a:p>
          <a:p>
            <a:r>
              <a:rPr lang="en-GB" sz="1600" dirty="0"/>
              <a:t>A marker profile matrix that contains population definitions is used for automated annotation.</a:t>
            </a:r>
          </a:p>
        </p:txBody>
      </p:sp>
    </p:spTree>
    <p:extLst>
      <p:ext uri="{BB962C8B-B14F-4D97-AF65-F5344CB8AC3E}">
        <p14:creationId xmlns:p14="http://schemas.microsoft.com/office/powerpoint/2010/main" val="4215360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82951-68DE-4522-AB92-E1CE2CACB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523" y="1369753"/>
            <a:ext cx="8362025" cy="4343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B19DE3-AF89-432D-AF5C-23DD0E40671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t="7137" r="8498" b="7137"/>
          <a:stretch>
            <a:fillRect/>
          </a:stretch>
        </p:blipFill>
        <p:spPr>
          <a:xfrm>
            <a:off x="60555" y="112737"/>
            <a:ext cx="3480469" cy="232031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38F65B-E2A9-4280-BF62-9CF95F4D54A7}"/>
              </a:ext>
            </a:extLst>
          </p:cNvPr>
          <p:cNvSpPr/>
          <p:nvPr/>
        </p:nvSpPr>
        <p:spPr>
          <a:xfrm>
            <a:off x="1033548" y="2060761"/>
            <a:ext cx="1017341" cy="222248"/>
          </a:xfrm>
          <a:prstGeom prst="roundRect">
            <a:avLst/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708187-AD3F-4948-8FE0-19A1A9B57E8B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2050889" y="2171885"/>
            <a:ext cx="1694523" cy="1376804"/>
          </a:xfrm>
          <a:prstGeom prst="line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FA8683-DEFC-4625-ADAE-25ADA3A09AF9}"/>
              </a:ext>
            </a:extLst>
          </p:cNvPr>
          <p:cNvSpPr/>
          <p:nvPr/>
        </p:nvSpPr>
        <p:spPr>
          <a:xfrm>
            <a:off x="3745412" y="1318582"/>
            <a:ext cx="8375401" cy="4460213"/>
          </a:xfrm>
          <a:prstGeom prst="roundRect">
            <a:avLst>
              <a:gd name="adj" fmla="val 3961"/>
            </a:avLst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C328B3-5D38-420C-83A3-626B46FE7444}"/>
              </a:ext>
            </a:extLst>
          </p:cNvPr>
          <p:cNvSpPr txBox="1"/>
          <p:nvPr/>
        </p:nvSpPr>
        <p:spPr>
          <a:xfrm>
            <a:off x="255037" y="2976450"/>
            <a:ext cx="320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confidence matrix is used to set the cluster annotation confidence threshold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0D60F6-DBDB-4EC0-A674-6B043AD03046}"/>
              </a:ext>
            </a:extLst>
          </p:cNvPr>
          <p:cNvSpPr txBox="1"/>
          <p:nvPr/>
        </p:nvSpPr>
        <p:spPr>
          <a:xfrm>
            <a:off x="5861939" y="883882"/>
            <a:ext cx="485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Confidence of annotations-to-clusters mapping</a:t>
            </a:r>
          </a:p>
        </p:txBody>
      </p:sp>
    </p:spTree>
    <p:extLst>
      <p:ext uri="{BB962C8B-B14F-4D97-AF65-F5344CB8AC3E}">
        <p14:creationId xmlns:p14="http://schemas.microsoft.com/office/powerpoint/2010/main" val="2503349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51A6512E-35A5-4EF1-825D-B431E3308537}"/>
              </a:ext>
            </a:extLst>
          </p:cNvPr>
          <p:cNvGrpSpPr/>
          <p:nvPr/>
        </p:nvGrpSpPr>
        <p:grpSpPr>
          <a:xfrm>
            <a:off x="3683061" y="364492"/>
            <a:ext cx="8367609" cy="5972509"/>
            <a:chOff x="3641866" y="364492"/>
            <a:chExt cx="8367609" cy="597250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C48F394-1E5D-4ABF-88EF-951C6997DC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8826"/>
            <a:stretch/>
          </p:blipFill>
          <p:spPr>
            <a:xfrm>
              <a:off x="9266549" y="364492"/>
              <a:ext cx="2742926" cy="595912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B346284-1815-4B15-997A-F6E32B4D3DFA}"/>
                </a:ext>
              </a:extLst>
            </p:cNvPr>
            <p:cNvGrpSpPr/>
            <p:nvPr/>
          </p:nvGrpSpPr>
          <p:grpSpPr>
            <a:xfrm>
              <a:off x="6452337" y="970594"/>
              <a:ext cx="2807340" cy="5366407"/>
              <a:chOff x="8404147" y="1642730"/>
              <a:chExt cx="2361168" cy="4513521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C471636-2FB9-40E1-8BE3-8376827521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0256"/>
              <a:stretch/>
            </p:blipFill>
            <p:spPr>
              <a:xfrm>
                <a:off x="8404147" y="1642730"/>
                <a:ext cx="2361168" cy="385302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3B92835D-03CE-407C-B0E2-446F81B3B2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90324"/>
              <a:stretch/>
            </p:blipFill>
            <p:spPr>
              <a:xfrm>
                <a:off x="8409463" y="5463619"/>
                <a:ext cx="2345220" cy="69263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96F20CF-D344-423A-97F4-4DDD1A337D2B}"/>
                </a:ext>
              </a:extLst>
            </p:cNvPr>
            <p:cNvGrpSpPr/>
            <p:nvPr/>
          </p:nvGrpSpPr>
          <p:grpSpPr>
            <a:xfrm>
              <a:off x="3641866" y="3508986"/>
              <a:ext cx="2807340" cy="2821946"/>
              <a:chOff x="3705520" y="3760775"/>
              <a:chExt cx="2361168" cy="2373453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C4B15B96-2CE9-47BE-A139-E98347EB18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90324"/>
              <a:stretch/>
            </p:blipFill>
            <p:spPr>
              <a:xfrm>
                <a:off x="3713283" y="5441596"/>
                <a:ext cx="2345220" cy="692632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2ED76F77-52FE-4119-BEF6-823DDED845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69596"/>
              <a:stretch/>
            </p:blipFill>
            <p:spPr>
              <a:xfrm>
                <a:off x="3705520" y="3760775"/>
                <a:ext cx="2361168" cy="1688420"/>
              </a:xfrm>
              <a:prstGeom prst="rect">
                <a:avLst/>
              </a:prstGeom>
            </p:spPr>
          </p:pic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E20D835-E2D2-41B4-996D-040EF083D68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t="7137" r="8498" b="7137"/>
          <a:stretch>
            <a:fillRect/>
          </a:stretch>
        </p:blipFill>
        <p:spPr>
          <a:xfrm>
            <a:off x="60555" y="112737"/>
            <a:ext cx="3480469" cy="232031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38F65B-E2A9-4280-BF62-9CF95F4D54A7}"/>
              </a:ext>
            </a:extLst>
          </p:cNvPr>
          <p:cNvSpPr/>
          <p:nvPr/>
        </p:nvSpPr>
        <p:spPr>
          <a:xfrm>
            <a:off x="2333710" y="1692830"/>
            <a:ext cx="1017341" cy="199765"/>
          </a:xfrm>
          <a:prstGeom prst="roundRect">
            <a:avLst/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708187-AD3F-4948-8FE0-19A1A9B57E8B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3351051" y="1792713"/>
            <a:ext cx="341241" cy="1520822"/>
          </a:xfrm>
          <a:prstGeom prst="line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FA8683-DEFC-4625-ADAE-25ADA3A09AF9}"/>
              </a:ext>
            </a:extLst>
          </p:cNvPr>
          <p:cNvSpPr/>
          <p:nvPr/>
        </p:nvSpPr>
        <p:spPr>
          <a:xfrm>
            <a:off x="3692292" y="183739"/>
            <a:ext cx="8432262" cy="6259591"/>
          </a:xfrm>
          <a:prstGeom prst="roundRect">
            <a:avLst>
              <a:gd name="adj" fmla="val 3961"/>
            </a:avLst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B53395-5AC3-46D6-96C5-2728AF627533}"/>
              </a:ext>
            </a:extLst>
          </p:cNvPr>
          <p:cNvSpPr txBox="1"/>
          <p:nvPr/>
        </p:nvSpPr>
        <p:spPr>
          <a:xfrm>
            <a:off x="255037" y="2979576"/>
            <a:ext cx="32035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Using annotation confidence threshold, all clusters are merged based on their defined cell identity. Clusters with low confidence annotation are labelled as “Unmatched”.</a:t>
            </a:r>
          </a:p>
          <a:p>
            <a:r>
              <a:rPr lang="en-GB" dirty="0"/>
              <a:t>Marker expression profile in each cluster can be inspected by eye.</a:t>
            </a:r>
          </a:p>
        </p:txBody>
      </p:sp>
    </p:spTree>
    <p:extLst>
      <p:ext uri="{BB962C8B-B14F-4D97-AF65-F5344CB8AC3E}">
        <p14:creationId xmlns:p14="http://schemas.microsoft.com/office/powerpoint/2010/main" val="4176400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7AC2EDF-928F-4A3C-8373-807548582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1"/>
          <a:stretch/>
        </p:blipFill>
        <p:spPr>
          <a:xfrm>
            <a:off x="3729502" y="994144"/>
            <a:ext cx="8318858" cy="50822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20D835-E2D2-41B4-996D-040EF083D68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t="7137" r="8498" b="7137"/>
          <a:stretch>
            <a:fillRect/>
          </a:stretch>
        </p:blipFill>
        <p:spPr>
          <a:xfrm>
            <a:off x="60555" y="112737"/>
            <a:ext cx="3480469" cy="232031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38F65B-E2A9-4280-BF62-9CF95F4D54A7}"/>
              </a:ext>
            </a:extLst>
          </p:cNvPr>
          <p:cNvSpPr/>
          <p:nvPr/>
        </p:nvSpPr>
        <p:spPr>
          <a:xfrm>
            <a:off x="2333710" y="1692830"/>
            <a:ext cx="1017341" cy="199765"/>
          </a:xfrm>
          <a:prstGeom prst="roundRect">
            <a:avLst/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708187-AD3F-4948-8FE0-19A1A9B57E8B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3351051" y="1792713"/>
            <a:ext cx="356011" cy="1750587"/>
          </a:xfrm>
          <a:prstGeom prst="line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FA8683-DEFC-4625-ADAE-25ADA3A09AF9}"/>
              </a:ext>
            </a:extLst>
          </p:cNvPr>
          <p:cNvSpPr/>
          <p:nvPr/>
        </p:nvSpPr>
        <p:spPr>
          <a:xfrm>
            <a:off x="3707062" y="930349"/>
            <a:ext cx="8359015" cy="5225902"/>
          </a:xfrm>
          <a:prstGeom prst="roundRect">
            <a:avLst>
              <a:gd name="adj" fmla="val 3961"/>
            </a:avLst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B53395-5AC3-46D6-96C5-2728AF627533}"/>
              </a:ext>
            </a:extLst>
          </p:cNvPr>
          <p:cNvSpPr txBox="1"/>
          <p:nvPr/>
        </p:nvSpPr>
        <p:spPr>
          <a:xfrm>
            <a:off x="255037" y="2979576"/>
            <a:ext cx="320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All clusters can now be visualised and compared by tissues.</a:t>
            </a:r>
          </a:p>
        </p:txBody>
      </p:sp>
    </p:spTree>
    <p:extLst>
      <p:ext uri="{BB962C8B-B14F-4D97-AF65-F5344CB8AC3E}">
        <p14:creationId xmlns:p14="http://schemas.microsoft.com/office/powerpoint/2010/main" val="2781169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299</Words>
  <Application>Microsoft Office PowerPoint</Application>
  <PresentationFormat>Widescreen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Valeria Radjabova</dc:creator>
  <cp:lastModifiedBy>Valeria Radjabova</cp:lastModifiedBy>
  <cp:revision>7</cp:revision>
  <dcterms:created xsi:type="dcterms:W3CDTF">2020-06-17T19:23:24Z</dcterms:created>
  <dcterms:modified xsi:type="dcterms:W3CDTF">2020-06-18T13:05:42Z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2020-06-18T00:15:42Z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b79ff82b-dbde-4ad5-a6ed-979cff203482</vt:lpwstr>
  </property>
  <property fmtid="{D5CDD505-2E9C-101B-9397-08002B2CF9AE}" pid="8" name="MSIP_Label_f42aa342-8706-4288-bd11-ebb85995028c_ContentBits">
    <vt:lpwstr>0</vt:lpwstr>
  </property>
</Properties>
</file>